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6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043" autoAdjust="0"/>
  </p:normalViewPr>
  <p:slideViewPr>
    <p:cSldViewPr snapToGrid="0">
      <p:cViewPr>
        <p:scale>
          <a:sx n="100" d="100"/>
          <a:sy n="100" d="100"/>
        </p:scale>
        <p:origin x="-516" y="6"/>
      </p:cViewPr>
      <p:guideLst>
        <p:guide orient="horz" pos="162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640396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d3c5a8510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d3c5a8510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smtClean="0">
                <a:solidFill>
                  <a:srgbClr val="000000"/>
                </a:solidFill>
                <a:effectLst/>
                <a:latin typeface="Arial"/>
                <a:ea typeface="Arial"/>
                <a:cs typeface="Arial"/>
                <a:sym typeface="Arial"/>
              </a:rPr>
              <a:t>The possible mitigation strategies include setting up effective systems with impenetrable firewalls and security checks. Limiting the number of users with access to patient information to two apart from the patient and ensuring the available information is password protected. Awareness is equally essential to increase the alertness of any attempts of cyberattacks.  When designing an information room, ensure it is set aside from the main operation centers to restrict the number of people visiting the site hence reduce the chances of the destruction of information. </a:t>
            </a:r>
            <a:endParaRPr lang="en-ZW" sz="1100" b="0" i="0" u="none" strike="noStrike" cap="none" dirty="0" smtClean="0">
              <a:solidFill>
                <a:srgbClr val="000000"/>
              </a:solidFill>
              <a:effectLst/>
              <a:latin typeface="Arial"/>
              <a:ea typeface="Arial"/>
              <a:cs typeface="Arial"/>
              <a:sym typeface="Arial"/>
            </a:endParaRPr>
          </a:p>
          <a:p>
            <a:endParaRPr lang="en-ZW"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d3c5a8510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d3c5a8510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2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By applying the proposed implementation, people's willingness to adapt the personal health record is likely to increase. More health care workers are moving to new technology in diagnosing patients and taking vitals. The patient health concerns are quickly managed, and possible intervention meets the following information available when the need arises. Due to such interventions, the quality of health is improved, and mortality has decreased massively  </a:t>
            </a:r>
            <a:endParaRPr lang="en-ZW" sz="12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endParaRPr>
          </a:p>
          <a:p>
            <a:endParaRPr lang="en-ZW" sz="12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d3c5a8510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d3c5a8510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The personal health record is essential to ensure effective treatment by sharing patient information when the need arises. The process involves integrating technology into health care to capture patient data, medication, and previous treatment. The electronic personal health record has changed the dynamics of health by increasing patient information access to aid in quick decision-making on patient health. Technology is equally involved in helping in the diagnosis of various conditions. Such technology includes the use of a virtual stethoscope and thermometer to better the diagnosis process.  The multiple challenges attributed to this process include high costs of installation, lack of awareness, security concerns, and inadequate government support. The impact of such systems on health is enormous, with a significant reduction of mortality and morbidity. It is essential to identify the challenges affecting this process and implementing the possible solution. </a:t>
            </a:r>
            <a:endParaRPr lang="en-ZW" sz="1100" b="0" i="0" u="none" strike="noStrike" cap="none" dirty="0" smtClean="0">
              <a:solidFill>
                <a:srgbClr val="000000"/>
              </a:solidFill>
              <a:effectLst/>
              <a:latin typeface="Arial"/>
              <a:ea typeface="Arial"/>
              <a:cs typeface="Arial"/>
              <a:sym typeface="Arial"/>
            </a:endParaRPr>
          </a:p>
          <a:p>
            <a:pPr marL="158750" indent="0">
              <a:buNone/>
            </a:pPr>
            <a:r>
              <a:rPr lang="en-ZW" sz="1100" b="0" i="0" u="none" strike="noStrike" cap="none" dirty="0" smtClean="0">
                <a:solidFill>
                  <a:srgbClr val="000000"/>
                </a:solidFill>
                <a:effectLst/>
                <a:latin typeface="Arial"/>
                <a:ea typeface="Arial"/>
                <a:cs typeface="Arial"/>
                <a:sym typeface="Arial"/>
              </a:rPr>
              <a:t> </a:t>
            </a:r>
            <a:endParaRPr lang="en-ZW"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d3c5a8510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d3c5a8510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 various barriers attributed to personal health records and telehealth involve the system's poor design with an absence of real-time data following lack of capital for updates and a specific approach to meet the population's needs. Incorrect data in the system often occur at the point of input following poor typing skills and inability to interact with the system correctly. Security concerns of the data are equal contributors in keeping patients resistant from adopting the new scheme. Following numerous cybersecurity cases, most patients are reluctant and health facilities equally avoid being held accountable for any leaks on patient records.   </a:t>
            </a:r>
            <a:endParaRPr lang="en-ZW"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d3c5a8510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d3c5a8510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smtClean="0">
                <a:solidFill>
                  <a:srgbClr val="000000"/>
                </a:solidFill>
                <a:effectLst/>
                <a:latin typeface="Arial"/>
                <a:ea typeface="Arial"/>
                <a:cs typeface="Arial"/>
                <a:sym typeface="Arial"/>
              </a:rPr>
              <a:t>The barriers to effective use of technology in health and adoption of personal health records range from inadequate funding to individual attributes. Among the critical hindrance are the considerable cost involved in setting up and purchasing electronic devices necessary for data entry and diagnosis. It is costly to design a system that is accepted worldwide for effective patient treatment. Other challenges include a lack of adequate knowledge on existing technology with their importance to health. Also, most people have developed a fear of using current technology due to frequent cyber-attacks on data that is supposed to be confidential. Lastly, the inadequate skills of operating the systems influence the data obtained or recorded in the system. </a:t>
            </a:r>
            <a:endParaRPr lang="en-ZW" sz="1100" b="0" i="0" u="none" strike="noStrike" cap="none" dirty="0" smtClean="0">
              <a:solidFill>
                <a:srgbClr val="000000"/>
              </a:solidFill>
              <a:effectLst/>
              <a:latin typeface="Arial"/>
              <a:ea typeface="Arial"/>
              <a:cs typeface="Arial"/>
              <a:sym typeface="Arial"/>
            </a:endParaRPr>
          </a:p>
          <a:p>
            <a:endParaRPr lang="en-ZW"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d3c5a851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d3c5a851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The majority of the challenges attributed to inadequate integration of personal health records and telehealth are the system's design. Most systems are not designed according to user specifications, such as language and efficiency of using the system. The system deployed should be acceptable by the community and possess features of altering the information to enable updates in creating real-time data. Linking the techniques to different parts of the country by providing uniformity is the primary attribute of real-time data. Establishing such systems requires a backup plan for the data and all information concerning the patient.  </a:t>
            </a:r>
            <a:endParaRPr lang="en-ZW" sz="1100" b="0" i="0" u="none" strike="noStrike" cap="none" dirty="0" smtClean="0">
              <a:solidFill>
                <a:srgbClr val="000000"/>
              </a:solidFill>
              <a:effectLst/>
              <a:latin typeface="Arial"/>
              <a:ea typeface="Arial"/>
              <a:cs typeface="Arial"/>
              <a:sym typeface="Arial"/>
            </a:endParaRPr>
          </a:p>
          <a:p>
            <a:endParaRPr lang="en-ZW"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d3c5a8510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d3c5a8510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Following a precise analysis, noted majority of challenges originate from the input of information and during manipulation when adding new patient information. The intake of patient information ought to be assigned to specific individuals with adequate skills and training. The system being used equally has to be of current technology to note any repetition and attacks on the approach to offer to warn or alert the relevant authority. To establish a working system, the cost of implementing and initiating the program needs to be allocated in the budget and maintenance. Create awareness to the public and other health workers on the importance of using technology and personal health records</a:t>
            </a:r>
            <a:endParaRPr lang="en-ZW" sz="1100" b="0" i="0" u="none" strike="noStrike" cap="none" dirty="0" smtClean="0">
              <a:solidFill>
                <a:srgbClr val="000000"/>
              </a:solidFill>
              <a:effectLst/>
              <a:latin typeface="Arial"/>
              <a:ea typeface="Arial"/>
              <a:cs typeface="Arial"/>
              <a:sym typeface="Arial"/>
            </a:endParaRPr>
          </a:p>
          <a:p>
            <a:endParaRPr lang="en-ZW"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d3c5a8510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d3c5a8510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Most electronic devices operate on input manually entered. The majority of patient data are raw data that require physical input into the system. The keyboard is most often used to enter such information into the system and may come with different designs or language encryptions.  Most of the challenges in data occur at this point with people who are not trained on entering data and other programs used for data analysis. Providing user preference keyboard and education with training on data input is critical to reducing such errors </a:t>
            </a:r>
            <a:endParaRPr lang="en-ZW" sz="1100" b="0" i="0" u="none" strike="noStrike" cap="none" dirty="0" smtClean="0">
              <a:solidFill>
                <a:srgbClr val="000000"/>
              </a:solidFill>
              <a:effectLst/>
              <a:latin typeface="Arial"/>
              <a:ea typeface="Arial"/>
              <a:cs typeface="Arial"/>
              <a:sym typeface="Arial"/>
            </a:endParaRPr>
          </a:p>
          <a:p>
            <a:endParaRPr lang="en-ZW"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d3c5a8510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d3c5a8510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It’s a knowledge-based challenge; hence, most people ought to undergo training on data entry as a necessity of working at this section. Making it mandatory for all health workers to learn the skills and ensure only authorized personnel are allowed to access, retrieve and alter the information. such practices are only feasible when we make a rule for every school to provide training and each patient is recorded in the system to have a unique identification code</a:t>
            </a:r>
            <a:endParaRPr lang="en-ZW"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baseline="0" dirty="0" smtClean="0"/>
              <a: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d3c5a851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d3c5a851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Security is one of the biggest challenges facing personal health records. Several cyber crimes have negatively influenced the scheme's adaptation as most patients don't like their consultation being known publicly, or some may be used against them. Such information ought to be patient-doctor confidentiality. Electronic communication has the most significant potential of being altered, destroyed, or used for destructive purposes. Therefore, it is essential to provide effective means of protecting patient Information from unauthorized personnel by using passwords and firewalls. It is equally important to limit the number of people with access to information to be accountable and maintain confidentiality.</a:t>
            </a:r>
            <a:endParaRPr lang="en-ZW" sz="1100" b="0" i="0" u="none" strike="noStrike" cap="none" dirty="0" smtClean="0">
              <a:solidFill>
                <a:srgbClr val="000000"/>
              </a:solidFill>
              <a:effectLst/>
              <a:latin typeface="Arial"/>
              <a:ea typeface="Arial"/>
              <a:cs typeface="Arial"/>
              <a:sym typeface="Arial"/>
            </a:endParaRPr>
          </a:p>
          <a:p>
            <a:endParaRPr lang="en-ZW"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394460"/>
            <a:ext cx="6400800" cy="97155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100834"/>
            <a:ext cx="9144000" cy="699516"/>
          </a:xfrm>
          <a:prstGeom prst="rect">
            <a:avLst/>
          </a:prstGeom>
        </p:spPr>
      </p:pic>
      <p:sp>
        <p:nvSpPr>
          <p:cNvPr id="3" name="Subtitle 2"/>
          <p:cNvSpPr>
            <a:spLocks noGrp="1"/>
          </p:cNvSpPr>
          <p:nvPr>
            <p:ph type="subTitle" idx="1"/>
          </p:nvPr>
        </p:nvSpPr>
        <p:spPr>
          <a:xfrm>
            <a:off x="1371600" y="2571750"/>
            <a:ext cx="6400800" cy="5715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B61BEF0D-F0BB-DE4B-95CE-6DB70DBA9567}" type="datetimeFigureOut">
              <a:rPr lang="en-US" smtClean="0"/>
              <a:pPr/>
              <a:t>6/17/2021</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6781"/>
            <a:ext cx="1295400" cy="32385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914400"/>
            <a:ext cx="5181600" cy="32004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5841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1828800"/>
            <a:ext cx="6400800" cy="2286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213866"/>
            <a:ext cx="9144000" cy="699516"/>
          </a:xfrm>
          <a:prstGeom prst="rect">
            <a:avLst/>
          </a:prstGeom>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1BEF0D-F0BB-DE4B-95CE-6DB70DBA9567}"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013347"/>
            <a:ext cx="9144000" cy="699516"/>
          </a:xfrm>
          <a:prstGeom prst="rect">
            <a:avLst/>
          </a:prstGeom>
        </p:spPr>
      </p:pic>
      <p:sp>
        <p:nvSpPr>
          <p:cNvPr id="2" name="Title 1"/>
          <p:cNvSpPr>
            <a:spLocks noGrp="1"/>
          </p:cNvSpPr>
          <p:nvPr>
            <p:ph type="title"/>
          </p:nvPr>
        </p:nvSpPr>
        <p:spPr>
          <a:xfrm>
            <a:off x="1447800" y="2557701"/>
            <a:ext cx="6248400" cy="1092280"/>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127760"/>
            <a:ext cx="6248400" cy="1175147"/>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013347"/>
            <a:ext cx="9144000" cy="699516"/>
          </a:xfrm>
          <a:prstGeom prst="rect">
            <a:avLst/>
          </a:prstGeom>
        </p:spPr>
      </p:pic>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1828800"/>
            <a:ext cx="3124200" cy="234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2" name="Content Placeholder 11"/>
          <p:cNvSpPr>
            <a:spLocks noGrp="1"/>
          </p:cNvSpPr>
          <p:nvPr>
            <p:ph sz="quarter" idx="14"/>
          </p:nvPr>
        </p:nvSpPr>
        <p:spPr>
          <a:xfrm>
            <a:off x="4648200" y="1828800"/>
            <a:ext cx="3124200" cy="234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213866"/>
            <a:ext cx="9144000" cy="699516"/>
          </a:xfrm>
          <a:prstGeom prst="rect">
            <a:avLst/>
          </a:prstGeom>
        </p:spPr>
      </p:pic>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213866"/>
            <a:ext cx="9144000" cy="699516"/>
          </a:xfrm>
          <a:prstGeom prst="rect">
            <a:avLst/>
          </a:prstGeom>
        </p:spPr>
      </p:pic>
      <p:sp>
        <p:nvSpPr>
          <p:cNvPr id="11" name="Content Placeholder 10"/>
          <p:cNvSpPr>
            <a:spLocks noGrp="1"/>
          </p:cNvSpPr>
          <p:nvPr>
            <p:ph sz="quarter" idx="13"/>
          </p:nvPr>
        </p:nvSpPr>
        <p:spPr>
          <a:xfrm>
            <a:off x="1371600" y="2114550"/>
            <a:ext cx="3124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114550"/>
            <a:ext cx="3124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771651"/>
            <a:ext cx="3125788" cy="338504"/>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6" y="1769364"/>
            <a:ext cx="3127375" cy="336042"/>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6/17/2021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213866"/>
            <a:ext cx="9144000" cy="699516"/>
          </a:xfrm>
          <a:prstGeom prst="rect">
            <a:avLst/>
          </a:prstGeom>
        </p:spPr>
      </p:pic>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2" y="1257300"/>
            <a:ext cx="2819399" cy="44958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2" y="1706880"/>
            <a:ext cx="2819399" cy="217932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9" name="Content Placeholder 8"/>
          <p:cNvSpPr>
            <a:spLocks noGrp="1"/>
          </p:cNvSpPr>
          <p:nvPr>
            <p:ph sz="quarter" idx="13"/>
          </p:nvPr>
        </p:nvSpPr>
        <p:spPr>
          <a:xfrm>
            <a:off x="1371600" y="1257300"/>
            <a:ext cx="3276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385316"/>
            <a:ext cx="3090672" cy="2318004"/>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257300"/>
            <a:ext cx="2819400" cy="44958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428750"/>
            <a:ext cx="2971800" cy="222885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1707642"/>
            <a:ext cx="2819400" cy="21564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4"/>
          <a:stretch>
            <a:fillRect/>
          </a:stretch>
        </p:blipFill>
        <p:spPr>
          <a:xfrm>
            <a:off x="0" y="0"/>
            <a:ext cx="9144000" cy="5143500"/>
          </a:xfrm>
          <a:prstGeom prst="rect">
            <a:avLst/>
          </a:prstGeom>
        </p:spPr>
      </p:pic>
      <p:sp>
        <p:nvSpPr>
          <p:cNvPr id="2" name="Title Placeholder 1"/>
          <p:cNvSpPr>
            <a:spLocks noGrp="1"/>
          </p:cNvSpPr>
          <p:nvPr>
            <p:ph type="title"/>
          </p:nvPr>
        </p:nvSpPr>
        <p:spPr>
          <a:xfrm>
            <a:off x="1371600" y="971550"/>
            <a:ext cx="6400800" cy="5143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1543050"/>
            <a:ext cx="6400800" cy="25717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4767263"/>
            <a:ext cx="2133600" cy="273844"/>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61BEF0D-F0BB-DE4B-95CE-6DB70DBA9567}" type="datetimeFigureOut">
              <a:rPr lang="en-US" smtClean="0"/>
              <a:pPr/>
              <a:t>6/17/2021</a:t>
            </a:fld>
            <a:endParaRPr lang="en-US" dirty="0"/>
          </a:p>
        </p:txBody>
      </p:sp>
      <p:sp>
        <p:nvSpPr>
          <p:cNvPr id="5" name="Footer Placeholder 4"/>
          <p:cNvSpPr>
            <a:spLocks noGrp="1"/>
          </p:cNvSpPr>
          <p:nvPr>
            <p:ph type="ftr" sz="quarter" idx="3"/>
          </p:nvPr>
        </p:nvSpPr>
        <p:spPr bwMode="white">
          <a:xfrm>
            <a:off x="2971800" y="4767263"/>
            <a:ext cx="3200400" cy="273844"/>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4773168"/>
            <a:ext cx="2133600" cy="273844"/>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cSld>
  <p:clrMap bg1="dk1" tx1="lt1" bg2="dk2" tx2="lt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262378" y="181296"/>
            <a:ext cx="6619244" cy="249718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Informatics Plan</a:t>
            </a:r>
            <a:endParaRPr dirty="0"/>
          </a:p>
        </p:txBody>
      </p:sp>
      <p:sp>
        <p:nvSpPr>
          <p:cNvPr id="55" name="Google Shape;55;p13"/>
          <p:cNvSpPr txBox="1">
            <a:spLocks noGrp="1"/>
          </p:cNvSpPr>
          <p:nvPr>
            <p:ph type="subTitle" idx="1"/>
          </p:nvPr>
        </p:nvSpPr>
        <p:spPr>
          <a:xfrm>
            <a:off x="311700" y="2834125"/>
            <a:ext cx="8520600" cy="158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NURN 300</a:t>
            </a:r>
            <a:endParaRPr/>
          </a:p>
          <a:p>
            <a:pPr marL="0" lvl="0" indent="0" algn="ctr" rtl="0">
              <a:spcBef>
                <a:spcPts val="0"/>
              </a:spcBef>
              <a:spcAft>
                <a:spcPts val="0"/>
              </a:spcAft>
              <a:buNone/>
            </a:pPr>
            <a:r>
              <a:rPr lang="en"/>
              <a:t>Student Name</a:t>
            </a:r>
            <a:endParaRPr/>
          </a:p>
          <a:p>
            <a:pPr marL="0" lvl="0" indent="0" algn="ctr" rtl="0">
              <a:spcBef>
                <a:spcPts val="0"/>
              </a:spcBef>
              <a:spcAft>
                <a:spcPts val="0"/>
              </a:spcAft>
              <a:buNone/>
            </a:pPr>
            <a:r>
              <a:rPr lang="en"/>
              <a:t>Course Date</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t>Implementation</a:t>
            </a:r>
            <a:endParaRPr sz="2800" dirty="0"/>
          </a:p>
        </p:txBody>
      </p:sp>
      <p:sp>
        <p:nvSpPr>
          <p:cNvPr id="109" name="Google Shape;109;p22"/>
          <p:cNvSpPr txBox="1">
            <a:spLocks noGrp="1"/>
          </p:cNvSpPr>
          <p:nvPr>
            <p:ph type="body" idx="1"/>
          </p:nvPr>
        </p:nvSpPr>
        <p:spPr>
          <a:xfrm>
            <a:off x="981074" y="1038225"/>
            <a:ext cx="7200901" cy="2990850"/>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Use of updated security protocol on patient data. </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Restrict access on patient data to a limited number of people with credentials </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Ensure patient information is protected with passwords and other security features </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Establish awareness on cyber crimes, the importance of protecting patient information and setting up funds aside for system updates </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Separate the information gathering point from other work entities to limit any form of destruction or altering of the records in addition to providing enough security for the data</a:t>
            </a:r>
          </a:p>
          <a:p>
            <a:pPr marL="0" lvl="0" indent="0" algn="l" rtl="0">
              <a:spcBef>
                <a:spcPts val="0"/>
              </a:spcBef>
              <a:spcAft>
                <a:spcPts val="1600"/>
              </a:spcAft>
              <a:buNone/>
            </a:pPr>
            <a:r>
              <a:rPr lang="en-US" sz="1200" dirty="0" smtClean="0">
                <a:latin typeface="Times New Roman" pitchFamily="18" charset="0"/>
                <a:cs typeface="Times New Roman" pitchFamily="18" charset="0"/>
              </a:rPr>
              <a:t> </a:t>
            </a:r>
          </a:p>
          <a:p>
            <a:pPr marL="0" lvl="0" indent="0" algn="l" rtl="0">
              <a:spcBef>
                <a:spcPts val="0"/>
              </a:spcBef>
              <a:spcAft>
                <a:spcPts val="1600"/>
              </a:spcAft>
              <a:buNone/>
            </a:pPr>
            <a:endParaRPr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59325" y="6641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t>Evaluation</a:t>
            </a:r>
            <a:endParaRPr dirty="0"/>
          </a:p>
        </p:txBody>
      </p:sp>
      <p:sp>
        <p:nvSpPr>
          <p:cNvPr id="115" name="Google Shape;115;p23"/>
          <p:cNvSpPr txBox="1">
            <a:spLocks noGrp="1"/>
          </p:cNvSpPr>
          <p:nvPr>
            <p:ph type="body" idx="1"/>
          </p:nvPr>
        </p:nvSpPr>
        <p:spPr>
          <a:xfrm>
            <a:off x="740325" y="1412775"/>
            <a:ext cx="7555950" cy="2835375"/>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The most significant barrier attribute to personal health system are cost involved in the implementation and lack of awareness on the benefit over disadvantages. </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It is essential to adapt a personal health record to ensure accurate and quality services from the health care</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Through implementation of the proposed guidelines on security and errors the trust of the population to adapt a personal health record has increased facilitating adequate and accountable treatment. </a:t>
            </a:r>
          </a:p>
          <a:p>
            <a:pPr marL="0" lvl="0" indent="0" algn="l" rtl="0">
              <a:spcBef>
                <a:spcPts val="0"/>
              </a:spcBef>
              <a:spcAft>
                <a:spcPts val="1600"/>
              </a:spcAft>
              <a:buNone/>
            </a:pPr>
            <a:endParaRPr sz="1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circle(in)">
                                      <p:cBhvr>
                                        <p:cTn id="7" dur="2000"/>
                                        <p:tgtEl>
                                          <p:spTgt spid="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Effect transition="in" filter="circle(in)">
                                      <p:cBhvr>
                                        <p:cTn id="12" dur="2000"/>
                                        <p:tgtEl>
                                          <p:spTgt spid="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5">
                                            <p:txEl>
                                              <p:pRg st="2" end="2"/>
                                            </p:txEl>
                                          </p:spTgt>
                                        </p:tgtEl>
                                        <p:attrNameLst>
                                          <p:attrName>style.visibility</p:attrName>
                                        </p:attrNameLst>
                                      </p:cBhvr>
                                      <p:to>
                                        <p:strVal val="visible"/>
                                      </p:to>
                                    </p:set>
                                    <p:animEffect transition="in" filter="circle(in)">
                                      <p:cBhvr>
                                        <p:cTn id="17" dur="2000"/>
                                        <p:tgtEl>
                                          <p:spTgt spid="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77833" y="0"/>
            <a:ext cx="8520600" cy="8692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Assessment</a:t>
            </a:r>
            <a:endParaRPr dirty="0"/>
          </a:p>
        </p:txBody>
      </p:sp>
      <p:sp>
        <p:nvSpPr>
          <p:cNvPr id="61" name="Google Shape;61;p14"/>
          <p:cNvSpPr txBox="1">
            <a:spLocks noGrp="1"/>
          </p:cNvSpPr>
          <p:nvPr>
            <p:ph type="body" idx="1"/>
          </p:nvPr>
        </p:nvSpPr>
        <p:spPr>
          <a:xfrm>
            <a:off x="846667" y="993322"/>
            <a:ext cx="7895322"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1400" dirty="0" smtClean="0">
                <a:latin typeface="Times New Roman" pitchFamily="18" charset="0"/>
                <a:cs typeface="Times New Roman" pitchFamily="18" charset="0"/>
              </a:rPr>
              <a:t>The use of evidence based practice </a:t>
            </a:r>
            <a:r>
              <a:rPr lang="en-US" sz="1400" dirty="0" smtClean="0">
                <a:latin typeface="Times New Roman" pitchFamily="18" charset="0"/>
                <a:cs typeface="Times New Roman" pitchFamily="18" charset="0"/>
              </a:rPr>
              <a:t>is useful in  </a:t>
            </a:r>
            <a:r>
              <a:rPr lang="en-US" sz="1400" dirty="0" smtClean="0">
                <a:latin typeface="Times New Roman" pitchFamily="18" charset="0"/>
                <a:cs typeface="Times New Roman" pitchFamily="18" charset="0"/>
              </a:rPr>
              <a:t>ensuring good patient </a:t>
            </a:r>
            <a:r>
              <a:rPr lang="en-US" sz="1400" dirty="0" smtClean="0">
                <a:latin typeface="Times New Roman" pitchFamily="18" charset="0"/>
                <a:cs typeface="Times New Roman" pitchFamily="18" charset="0"/>
              </a:rPr>
              <a:t>outcome. </a:t>
            </a:r>
            <a:r>
              <a:rPr lang="en-US" sz="1400" dirty="0" smtClean="0">
                <a:latin typeface="Times New Roman" pitchFamily="18" charset="0"/>
                <a:cs typeface="Times New Roman" pitchFamily="18" charset="0"/>
              </a:rPr>
              <a:t>This is done through</a:t>
            </a:r>
          </a:p>
          <a:p>
            <a:pPr marL="285750" lvl="0" indent="-285750" algn="l" rtl="0">
              <a:spcBef>
                <a:spcPts val="0"/>
              </a:spcBef>
              <a:spcAft>
                <a:spcPts val="1600"/>
              </a:spcAft>
              <a:buFont typeface="Wingdings" panose="05000000000000000000" pitchFamily="2" charset="2"/>
              <a:buChar char="ü"/>
            </a:pPr>
            <a:r>
              <a:rPr lang="en-US" sz="1400" dirty="0" smtClean="0">
                <a:latin typeface="Times New Roman" pitchFamily="18" charset="0"/>
                <a:cs typeface="Times New Roman" pitchFamily="18" charset="0"/>
              </a:rPr>
              <a:t>personal </a:t>
            </a:r>
            <a:r>
              <a:rPr lang="en-US" sz="1400" dirty="0" smtClean="0">
                <a:latin typeface="Times New Roman" pitchFamily="18" charset="0"/>
                <a:cs typeface="Times New Roman" pitchFamily="18" charset="0"/>
              </a:rPr>
              <a:t>health record and telehealth </a:t>
            </a:r>
          </a:p>
          <a:p>
            <a:pPr marL="285750" lvl="0" indent="-285750" algn="l" rtl="0">
              <a:spcBef>
                <a:spcPts val="0"/>
              </a:spcBef>
              <a:spcAft>
                <a:spcPts val="1600"/>
              </a:spcAft>
              <a:buFont typeface="Wingdings" panose="05000000000000000000" pitchFamily="2" charset="2"/>
              <a:buChar char="ü"/>
            </a:pPr>
            <a:r>
              <a:rPr lang="en-US" sz="1400" dirty="0" smtClean="0">
                <a:latin typeface="Times New Roman" pitchFamily="18" charset="0"/>
                <a:cs typeface="Times New Roman" pitchFamily="18" charset="0"/>
              </a:rPr>
              <a:t>Effectiveness of personal health records and use of technology.</a:t>
            </a:r>
          </a:p>
          <a:p>
            <a:pPr marL="285750" lvl="0" indent="-285750" algn="l" rtl="0">
              <a:spcBef>
                <a:spcPts val="0"/>
              </a:spcBef>
              <a:spcAft>
                <a:spcPts val="1600"/>
              </a:spcAft>
              <a:buFont typeface="Wingdings" panose="05000000000000000000" pitchFamily="2" charset="2"/>
              <a:buChar char="ü"/>
            </a:pPr>
            <a:r>
              <a:rPr lang="en-US" sz="1400" dirty="0" smtClean="0">
                <a:latin typeface="Times New Roman" pitchFamily="18" charset="0"/>
                <a:cs typeface="Times New Roman" pitchFamily="18" charset="0"/>
              </a:rPr>
              <a:t>Challenges accrued to establishing personal health records </a:t>
            </a:r>
          </a:p>
          <a:p>
            <a:pPr marL="285750" lvl="0" indent="-285750" algn="l" rtl="0">
              <a:spcBef>
                <a:spcPts val="0"/>
              </a:spcBef>
              <a:spcAft>
                <a:spcPts val="1600"/>
              </a:spcAft>
              <a:buFont typeface="Wingdings" panose="05000000000000000000" pitchFamily="2" charset="2"/>
              <a:buChar char="ü"/>
            </a:pPr>
            <a:r>
              <a:rPr lang="en-US" sz="1400" dirty="0">
                <a:latin typeface="Times New Roman" pitchFamily="18" charset="0"/>
                <a:cs typeface="Times New Roman" pitchFamily="18" charset="0"/>
              </a:rPr>
              <a:t>T</a:t>
            </a:r>
            <a:r>
              <a:rPr lang="en-US" sz="1400" dirty="0" smtClean="0">
                <a:latin typeface="Times New Roman" pitchFamily="18" charset="0"/>
                <a:cs typeface="Times New Roman" pitchFamily="18" charset="0"/>
              </a:rPr>
              <a:t>he impact to health care and quality of service provide </a:t>
            </a:r>
          </a:p>
          <a:p>
            <a:pPr marL="285750" lvl="0" indent="-285750" algn="l" rtl="0">
              <a:spcBef>
                <a:spcPts val="0"/>
              </a:spcBef>
              <a:spcAft>
                <a:spcPts val="1600"/>
              </a:spcAft>
              <a:buFont typeface="Wingdings" panose="05000000000000000000" pitchFamily="2" charset="2"/>
              <a:buChar char="ü"/>
            </a:pPr>
            <a:r>
              <a:rPr lang="en-US" sz="1400" dirty="0" smtClean="0">
                <a:latin typeface="Times New Roman" pitchFamily="18" charset="0"/>
                <a:cs typeface="Times New Roman" pitchFamily="18" charset="0"/>
              </a:rPr>
              <a:t>Possible mitigation plans and implementations to effect the personal health record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471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Cause and Effect Diagram</a:t>
            </a:r>
            <a:endParaRPr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549" y="1702340"/>
            <a:ext cx="3992961" cy="328114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870802943"/>
              </p:ext>
            </p:extLst>
          </p:nvPr>
        </p:nvGraphicFramePr>
        <p:xfrm>
          <a:off x="94035" y="1588770"/>
          <a:ext cx="4317946" cy="3177540"/>
        </p:xfrm>
        <a:graphic>
          <a:graphicData uri="http://schemas.openxmlformats.org/drawingml/2006/table">
            <a:tbl>
              <a:tblPr firstRow="1" bandRow="1">
                <a:tableStyleId>{5C22544A-7EE6-4342-B048-85BDC9FD1C3A}</a:tableStyleId>
              </a:tblPr>
              <a:tblGrid>
                <a:gridCol w="4317946">
                  <a:extLst>
                    <a:ext uri="{9D8B030D-6E8A-4147-A177-3AD203B41FA5}">
                      <a16:colId xmlns:a16="http://schemas.microsoft.com/office/drawing/2014/main" xmlns="" val="2023710378"/>
                    </a:ext>
                  </a:extLst>
                </a:gridCol>
              </a:tblGrid>
              <a:tr h="3177540">
                <a:tc>
                  <a:txBody>
                    <a:bodyPr/>
                    <a:lstStyle/>
                    <a:p>
                      <a:pPr marL="342900" indent="-342900">
                        <a:buFont typeface="Wingdings" pitchFamily="2" charset="2"/>
                        <a:buChar char="ü"/>
                      </a:pPr>
                      <a:r>
                        <a:rPr lang="en-US" sz="1350" b="1" kern="1200" dirty="0" smtClean="0">
                          <a:solidFill>
                            <a:schemeClr val="lt1"/>
                          </a:solidFill>
                          <a:effectLst/>
                          <a:latin typeface="+mn-lt"/>
                          <a:ea typeface="+mn-ea"/>
                          <a:cs typeface="+mn-cs"/>
                        </a:rPr>
                        <a:t>There</a:t>
                      </a:r>
                      <a:r>
                        <a:rPr lang="en-US" sz="1350" b="1" kern="1200" baseline="0" dirty="0" smtClean="0">
                          <a:solidFill>
                            <a:schemeClr val="lt1"/>
                          </a:solidFill>
                          <a:effectLst/>
                          <a:latin typeface="+mn-lt"/>
                          <a:ea typeface="+mn-ea"/>
                          <a:cs typeface="+mn-cs"/>
                        </a:rPr>
                        <a:t> are different </a:t>
                      </a:r>
                      <a:r>
                        <a:rPr lang="en-US" sz="1350" b="1" kern="1200" dirty="0" smtClean="0">
                          <a:solidFill>
                            <a:schemeClr val="lt1"/>
                          </a:solidFill>
                          <a:effectLst/>
                          <a:latin typeface="+mn-lt"/>
                          <a:ea typeface="+mn-ea"/>
                          <a:cs typeface="+mn-cs"/>
                        </a:rPr>
                        <a:t> </a:t>
                      </a:r>
                      <a:r>
                        <a:rPr lang="en-US" sz="1350" b="1" kern="1200" dirty="0" smtClean="0">
                          <a:solidFill>
                            <a:schemeClr val="lt1"/>
                          </a:solidFill>
                          <a:effectLst/>
                          <a:latin typeface="+mn-lt"/>
                          <a:ea typeface="+mn-ea"/>
                          <a:cs typeface="+mn-cs"/>
                        </a:rPr>
                        <a:t>barriers attributed to personal health </a:t>
                      </a:r>
                      <a:r>
                        <a:rPr lang="en-US" sz="1350" b="1" kern="1200" dirty="0" smtClean="0">
                          <a:solidFill>
                            <a:schemeClr val="lt1"/>
                          </a:solidFill>
                          <a:effectLst/>
                          <a:latin typeface="+mn-lt"/>
                          <a:ea typeface="+mn-ea"/>
                          <a:cs typeface="+mn-cs"/>
                        </a:rPr>
                        <a:t>records</a:t>
                      </a:r>
                    </a:p>
                    <a:p>
                      <a:pPr marL="342900" indent="-342900">
                        <a:buFont typeface="Wingdings" pitchFamily="2" charset="2"/>
                        <a:buChar char="ü"/>
                      </a:pPr>
                      <a:r>
                        <a:rPr lang="en-US" sz="1350" b="1" kern="1200" dirty="0" smtClean="0">
                          <a:solidFill>
                            <a:schemeClr val="lt1"/>
                          </a:solidFill>
                          <a:effectLst/>
                          <a:latin typeface="+mn-lt"/>
                          <a:ea typeface="+mn-ea"/>
                          <a:cs typeface="+mn-cs"/>
                        </a:rPr>
                        <a:t>The inhibiting factor to personal health records includes:</a:t>
                      </a:r>
                    </a:p>
                    <a:p>
                      <a:pPr marL="342900" indent="-342900">
                        <a:buFont typeface="Wingdings" pitchFamily="2" charset="2"/>
                        <a:buChar char="q"/>
                      </a:pPr>
                      <a:r>
                        <a:rPr lang="en-US" sz="1350" b="1" kern="1200" dirty="0" smtClean="0">
                          <a:solidFill>
                            <a:schemeClr val="lt1"/>
                          </a:solidFill>
                          <a:effectLst/>
                          <a:latin typeface="+mn-lt"/>
                          <a:ea typeface="+mn-ea"/>
                          <a:cs typeface="+mn-cs"/>
                        </a:rPr>
                        <a:t>cost, </a:t>
                      </a:r>
                    </a:p>
                    <a:p>
                      <a:pPr marL="342900" indent="-342900">
                        <a:buFont typeface="Wingdings" pitchFamily="2" charset="2"/>
                        <a:buChar char="q"/>
                      </a:pPr>
                      <a:r>
                        <a:rPr lang="en-US" sz="1350" b="1" kern="1200" dirty="0" smtClean="0">
                          <a:solidFill>
                            <a:schemeClr val="lt1"/>
                          </a:solidFill>
                          <a:effectLst/>
                          <a:latin typeface="+mn-lt"/>
                          <a:ea typeface="+mn-ea"/>
                          <a:cs typeface="+mn-cs"/>
                        </a:rPr>
                        <a:t>security issues</a:t>
                      </a:r>
                    </a:p>
                    <a:p>
                      <a:pPr marL="342900" indent="-342900">
                        <a:buFont typeface="Wingdings" pitchFamily="2" charset="2"/>
                        <a:buChar char="q"/>
                      </a:pPr>
                      <a:r>
                        <a:rPr lang="en-US" sz="1350" b="1" kern="1200" dirty="0" smtClean="0">
                          <a:solidFill>
                            <a:schemeClr val="lt1"/>
                          </a:solidFill>
                          <a:effectLst/>
                          <a:latin typeface="+mn-lt"/>
                          <a:ea typeface="+mn-ea"/>
                          <a:cs typeface="+mn-cs"/>
                        </a:rPr>
                        <a:t> technological challenges to access</a:t>
                      </a:r>
                    </a:p>
                    <a:p>
                      <a:pPr marL="342900" indent="-342900">
                        <a:buFont typeface="Wingdings" pitchFamily="2" charset="2"/>
                        <a:buChar char="q"/>
                      </a:pPr>
                      <a:r>
                        <a:rPr lang="en-US" sz="1350" b="1" kern="1200" dirty="0" smtClean="0">
                          <a:solidFill>
                            <a:schemeClr val="lt1"/>
                          </a:solidFill>
                          <a:effectLst/>
                          <a:latin typeface="+mn-lt"/>
                          <a:ea typeface="+mn-ea"/>
                          <a:cs typeface="+mn-cs"/>
                        </a:rPr>
                        <a:t>use patient data. </a:t>
                      </a:r>
                      <a:endParaRPr lang="en-ZW" sz="1350" b="1" kern="1200" dirty="0" smtClean="0">
                        <a:solidFill>
                          <a:schemeClr val="lt1"/>
                        </a:solidFill>
                        <a:effectLst/>
                        <a:latin typeface="+mn-lt"/>
                        <a:ea typeface="+mn-ea"/>
                        <a:cs typeface="+mn-cs"/>
                      </a:endParaRPr>
                    </a:p>
                    <a:p>
                      <a:r>
                        <a:rPr lang="en-ZW" sz="1350" b="1" kern="1200" dirty="0" smtClean="0">
                          <a:solidFill>
                            <a:schemeClr val="lt1"/>
                          </a:solidFill>
                          <a:effectLst/>
                          <a:latin typeface="+mn-lt"/>
                          <a:ea typeface="+mn-ea"/>
                          <a:cs typeface="+mn-cs"/>
                        </a:rPr>
                        <a:t> </a:t>
                      </a:r>
                      <a:endParaRPr lang="en-US" sz="1350" b="1" kern="1200" dirty="0" smtClean="0">
                        <a:solidFill>
                          <a:schemeClr val="lt1"/>
                        </a:solidFill>
                        <a:effectLst/>
                        <a:latin typeface="+mn-lt"/>
                        <a:ea typeface="+mn-ea"/>
                        <a:cs typeface="+mn-cs"/>
                      </a:endParaRPr>
                    </a:p>
                    <a:p>
                      <a:pPr marL="342900" indent="-342900">
                        <a:buFont typeface="Wingdings" pitchFamily="2" charset="2"/>
                        <a:buChar char="ü"/>
                      </a:pPr>
                      <a:r>
                        <a:rPr lang="en-US" sz="1350" b="1" kern="1200" dirty="0" smtClean="0">
                          <a:solidFill>
                            <a:schemeClr val="lt1"/>
                          </a:solidFill>
                          <a:effectLst/>
                          <a:latin typeface="+mn-lt"/>
                          <a:ea typeface="+mn-ea"/>
                          <a:cs typeface="+mn-cs"/>
                        </a:rPr>
                        <a:t>The patient </a:t>
                      </a:r>
                      <a:r>
                        <a:rPr lang="en-US" sz="1350" b="1" kern="1200" dirty="0" smtClean="0">
                          <a:solidFill>
                            <a:schemeClr val="lt1"/>
                          </a:solidFill>
                          <a:effectLst/>
                          <a:latin typeface="+mn-lt"/>
                          <a:ea typeface="+mn-ea"/>
                          <a:cs typeface="+mn-cs"/>
                        </a:rPr>
                        <a:t>records available in the </a:t>
                      </a:r>
                      <a:r>
                        <a:rPr lang="en-US" sz="1350" b="1" kern="1200" dirty="0" smtClean="0">
                          <a:solidFill>
                            <a:schemeClr val="lt1"/>
                          </a:solidFill>
                          <a:effectLst/>
                          <a:latin typeface="+mn-lt"/>
                          <a:ea typeface="+mn-ea"/>
                          <a:cs typeface="+mn-cs"/>
                        </a:rPr>
                        <a:t>system</a:t>
                      </a:r>
                      <a:r>
                        <a:rPr lang="en-US" sz="1350" b="1" kern="1200" baseline="0" dirty="0" smtClean="0">
                          <a:solidFill>
                            <a:schemeClr val="lt1"/>
                          </a:solidFill>
                          <a:effectLst/>
                          <a:latin typeface="+mn-lt"/>
                          <a:ea typeface="+mn-ea"/>
                          <a:cs typeface="+mn-cs"/>
                        </a:rPr>
                        <a:t> promotes </a:t>
                      </a:r>
                      <a:r>
                        <a:rPr lang="en-US" sz="1350" b="1" kern="1200" dirty="0" smtClean="0">
                          <a:solidFill>
                            <a:schemeClr val="lt1"/>
                          </a:solidFill>
                          <a:effectLst/>
                          <a:latin typeface="+mn-lt"/>
                          <a:ea typeface="+mn-ea"/>
                          <a:cs typeface="+mn-cs"/>
                        </a:rPr>
                        <a:t>Work efficiency and quality of health care </a:t>
                      </a:r>
                    </a:p>
                    <a:p>
                      <a:pPr marL="342900" indent="-342900">
                        <a:buFont typeface="Wingdings" pitchFamily="2" charset="2"/>
                        <a:buChar char="ü"/>
                      </a:pPr>
                      <a:r>
                        <a:rPr lang="en-US" sz="1350" b="1" kern="1200" dirty="0" smtClean="0">
                          <a:solidFill>
                            <a:schemeClr val="lt1"/>
                          </a:solidFill>
                          <a:effectLst/>
                          <a:latin typeface="+mn-lt"/>
                          <a:ea typeface="+mn-ea"/>
                          <a:cs typeface="+mn-cs"/>
                        </a:rPr>
                        <a:t>Most</a:t>
                      </a:r>
                      <a:r>
                        <a:rPr lang="en-US" sz="1350" b="1" kern="1200" baseline="0" dirty="0" smtClean="0">
                          <a:solidFill>
                            <a:schemeClr val="lt1"/>
                          </a:solidFill>
                          <a:effectLst/>
                          <a:latin typeface="+mn-lt"/>
                          <a:ea typeface="+mn-ea"/>
                          <a:cs typeface="+mn-cs"/>
                        </a:rPr>
                        <a:t> patients finds it hard to </a:t>
                      </a:r>
                      <a:r>
                        <a:rPr lang="en-US" sz="1350" b="1" kern="1200" dirty="0" smtClean="0">
                          <a:solidFill>
                            <a:schemeClr val="lt1"/>
                          </a:solidFill>
                          <a:effectLst/>
                          <a:latin typeface="+mn-lt"/>
                          <a:ea typeface="+mn-ea"/>
                          <a:cs typeface="+mn-cs"/>
                        </a:rPr>
                        <a:t>remember </a:t>
                      </a:r>
                      <a:r>
                        <a:rPr lang="en-US" sz="1350" b="1" kern="1200" dirty="0" smtClean="0">
                          <a:solidFill>
                            <a:schemeClr val="lt1"/>
                          </a:solidFill>
                          <a:effectLst/>
                          <a:latin typeface="+mn-lt"/>
                          <a:ea typeface="+mn-ea"/>
                          <a:cs typeface="+mn-cs"/>
                        </a:rPr>
                        <a:t>all the medication and procedures done. </a:t>
                      </a:r>
                      <a:endParaRPr lang="en-US" sz="1350" b="1" kern="1200" dirty="0" smtClean="0">
                        <a:solidFill>
                          <a:schemeClr val="lt1"/>
                        </a:solidFill>
                        <a:effectLst/>
                        <a:latin typeface="+mn-lt"/>
                        <a:ea typeface="+mn-ea"/>
                        <a:cs typeface="+mn-cs"/>
                      </a:endParaRPr>
                    </a:p>
                  </a:txBody>
                  <a:tcPr/>
                </a:tc>
                <a:extLst>
                  <a:ext uri="{0D108BD9-81ED-4DB2-BD59-A6C34878D82A}">
                    <a16:rowId xmlns:a16="http://schemas.microsoft.com/office/drawing/2014/main" xmlns="" val="1315819236"/>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Barriers Identified</a:t>
            </a:r>
            <a:endParaRPr dirty="0"/>
          </a:p>
        </p:txBody>
      </p:sp>
      <p:sp>
        <p:nvSpPr>
          <p:cNvPr id="73" name="Google Shape;73;p16"/>
          <p:cNvSpPr txBox="1">
            <a:spLocks noGrp="1"/>
          </p:cNvSpPr>
          <p:nvPr>
            <p:ph type="body" idx="1"/>
          </p:nvPr>
        </p:nvSpPr>
        <p:spPr>
          <a:xfrm>
            <a:off x="981490" y="1471461"/>
            <a:ext cx="6533735" cy="234806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smtClean="0">
                <a:latin typeface="Times New Roman" pitchFamily="18" charset="0"/>
                <a:cs typeface="Times New Roman" pitchFamily="18" charset="0"/>
              </a:rPr>
              <a:t>1.</a:t>
            </a:r>
            <a:r>
              <a:rPr lang="en-ZW" sz="1200" dirty="0" smtClean="0">
                <a:latin typeface="Times New Roman" pitchFamily="18" charset="0"/>
                <a:cs typeface="Times New Roman" pitchFamily="18" charset="0"/>
              </a:rPr>
              <a:t>P</a:t>
            </a:r>
            <a:r>
              <a:rPr lang="en" sz="1200" dirty="0" smtClean="0">
                <a:latin typeface="Times New Roman" pitchFamily="18" charset="0"/>
                <a:cs typeface="Times New Roman" pitchFamily="18" charset="0"/>
              </a:rPr>
              <a:t>oor design interface and absence of real time data</a:t>
            </a:r>
            <a:endParaRPr sz="1200" dirty="0">
              <a:latin typeface="Times New Roman" pitchFamily="18" charset="0"/>
              <a:cs typeface="Times New Roman" pitchFamily="18" charset="0"/>
            </a:endParaRPr>
          </a:p>
          <a:p>
            <a:pPr marL="0" lvl="0" indent="0" algn="l" rtl="0">
              <a:spcBef>
                <a:spcPts val="1600"/>
              </a:spcBef>
              <a:spcAft>
                <a:spcPts val="0"/>
              </a:spcAft>
              <a:buNone/>
            </a:pPr>
            <a:r>
              <a:rPr lang="en" sz="1200" dirty="0">
                <a:latin typeface="Times New Roman" pitchFamily="18" charset="0"/>
                <a:cs typeface="Times New Roman" pitchFamily="18" charset="0"/>
              </a:rPr>
              <a:t>2</a:t>
            </a:r>
            <a:r>
              <a:rPr lang="en" sz="1200" dirty="0" smtClean="0">
                <a:latin typeface="Times New Roman" pitchFamily="18" charset="0"/>
                <a:cs typeface="Times New Roman" pitchFamily="18" charset="0"/>
              </a:rPr>
              <a:t>. </a:t>
            </a:r>
            <a:r>
              <a:rPr lang="en-ZW" sz="1200" dirty="0" smtClean="0">
                <a:latin typeface="Times New Roman" pitchFamily="18" charset="0"/>
                <a:cs typeface="Times New Roman" pitchFamily="18" charset="0"/>
              </a:rPr>
              <a:t>P</a:t>
            </a:r>
            <a:r>
              <a:rPr lang="en" sz="1200" dirty="0" smtClean="0">
                <a:latin typeface="Times New Roman" pitchFamily="18" charset="0"/>
                <a:cs typeface="Times New Roman" pitchFamily="18" charset="0"/>
              </a:rPr>
              <a:t>oor typing skills leading to inaccurate data </a:t>
            </a:r>
            <a:endParaRPr sz="1200" dirty="0">
              <a:latin typeface="Times New Roman" pitchFamily="18" charset="0"/>
              <a:cs typeface="Times New Roman" pitchFamily="18" charset="0"/>
            </a:endParaRPr>
          </a:p>
          <a:p>
            <a:pPr marL="0" lvl="0" indent="0" algn="l" rtl="0">
              <a:spcBef>
                <a:spcPts val="1600"/>
              </a:spcBef>
              <a:spcAft>
                <a:spcPts val="0"/>
              </a:spcAft>
              <a:buNone/>
            </a:pPr>
            <a:r>
              <a:rPr lang="en" sz="1200" dirty="0">
                <a:latin typeface="Times New Roman" pitchFamily="18" charset="0"/>
                <a:cs typeface="Times New Roman" pitchFamily="18" charset="0"/>
              </a:rPr>
              <a:t>3</a:t>
            </a:r>
            <a:r>
              <a:rPr lang="en" sz="1200" dirty="0" smtClean="0">
                <a:latin typeface="Times New Roman" pitchFamily="18" charset="0"/>
                <a:cs typeface="Times New Roman" pitchFamily="18" charset="0"/>
              </a:rPr>
              <a:t>. </a:t>
            </a:r>
            <a:r>
              <a:rPr lang="en-ZW" sz="1200" dirty="0" smtClean="0">
                <a:latin typeface="Times New Roman" pitchFamily="18" charset="0"/>
                <a:cs typeface="Times New Roman" pitchFamily="18" charset="0"/>
              </a:rPr>
              <a:t>S</a:t>
            </a:r>
            <a:r>
              <a:rPr lang="en" sz="1200" dirty="0" smtClean="0">
                <a:latin typeface="Times New Roman" pitchFamily="18" charset="0"/>
                <a:cs typeface="Times New Roman" pitchFamily="18" charset="0"/>
              </a:rPr>
              <a:t>ecurity concerns and absence of data security </a:t>
            </a:r>
            <a:endParaRPr sz="1200" dirty="0">
              <a:latin typeface="Times New Roman" pitchFamily="18" charset="0"/>
              <a:cs typeface="Times New Roman" pitchFamily="18" charset="0"/>
            </a:endParaRPr>
          </a:p>
          <a:p>
            <a:pPr marL="0" lvl="0" indent="0" algn="l" rtl="0">
              <a:spcBef>
                <a:spcPts val="1600"/>
              </a:spcBef>
              <a:spcAft>
                <a:spcPts val="1600"/>
              </a:spcAft>
              <a:buNone/>
            </a:pPr>
            <a:endParaRPr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35525" y="883174"/>
            <a:ext cx="8520600" cy="888475"/>
          </a:xfrm>
          <a:prstGeom prst="rect">
            <a:avLst/>
          </a:prstGeom>
        </p:spPr>
        <p:txBody>
          <a:bodyPr spcFirstLastPara="1" wrap="square" lIns="91425" tIns="91425" rIns="91425" bIns="91425" anchor="t" anchorCtr="0">
            <a:noAutofit/>
          </a:bodyPr>
          <a:lstStyle/>
          <a:p>
            <a:pPr algn="ctr"/>
            <a:r>
              <a:rPr lang="en" sz="2000" dirty="0">
                <a:latin typeface="Times New Roman" pitchFamily="18" charset="0"/>
                <a:cs typeface="Times New Roman" pitchFamily="18" charset="0"/>
              </a:rPr>
              <a:t>Planning- </a:t>
            </a:r>
            <a:r>
              <a:rPr lang="en-US" sz="2000" dirty="0">
                <a:latin typeface="Times New Roman" pitchFamily="18" charset="0"/>
                <a:cs typeface="Times New Roman" pitchFamily="18" charset="0"/>
              </a:rPr>
              <a:t>Poor design interface and absence of real time data </a:t>
            </a:r>
            <a:br>
              <a:rPr lang="en-US" sz="2000" dirty="0">
                <a:latin typeface="Times New Roman" pitchFamily="18" charset="0"/>
                <a:cs typeface="Times New Roman" pitchFamily="18" charset="0"/>
              </a:rPr>
            </a:br>
            <a:endParaRPr sz="2000" i="1" dirty="0">
              <a:latin typeface="Times New Roman" pitchFamily="18" charset="0"/>
              <a:cs typeface="Times New Roman" pitchFamily="18" charset="0"/>
            </a:endParaRPr>
          </a:p>
        </p:txBody>
      </p:sp>
      <p:sp>
        <p:nvSpPr>
          <p:cNvPr id="79" name="Google Shape;79;p17"/>
          <p:cNvSpPr txBox="1">
            <a:spLocks noGrp="1"/>
          </p:cNvSpPr>
          <p:nvPr>
            <p:ph type="body" idx="1"/>
          </p:nvPr>
        </p:nvSpPr>
        <p:spPr>
          <a:xfrm>
            <a:off x="311700" y="1727100"/>
            <a:ext cx="8520600" cy="2368650"/>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Controlling the access of information and restricting user access to individual with credentials</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Frequent update of the system to provide real time data </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Focus on design to meet the health care need and the necessary expectation of the population such as language and attributes most affected by the population  </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Provide alternative backup plans of the networks and ensure they are secure</a:t>
            </a:r>
          </a:p>
          <a:p>
            <a:pPr marL="0" lvl="0" indent="0" algn="l" rtl="0">
              <a:spcBef>
                <a:spcPts val="0"/>
              </a:spcBef>
              <a:spcAft>
                <a:spcPts val="1600"/>
              </a:spcAft>
              <a:buNone/>
            </a:pPr>
            <a:r>
              <a:rPr lang="en-US" sz="1200" dirty="0" smtClean="0">
                <a:latin typeface="Times New Roman" pitchFamily="18" charset="0"/>
                <a:cs typeface="Times New Roman" pitchFamily="18" charset="0"/>
              </a:rPr>
              <a:t> </a:t>
            </a:r>
          </a:p>
          <a:p>
            <a:pPr marL="0" lvl="0" indent="0" algn="l" rtl="0">
              <a:spcBef>
                <a:spcPts val="0"/>
              </a:spcBef>
              <a:spcAft>
                <a:spcPts val="1600"/>
              </a:spcAft>
              <a:buNone/>
            </a:pPr>
            <a:endParaRPr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02175" y="8546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Implementation</a:t>
            </a:r>
            <a:endParaRPr sz="2000" dirty="0"/>
          </a:p>
        </p:txBody>
      </p:sp>
      <p:sp>
        <p:nvSpPr>
          <p:cNvPr id="85" name="Google Shape;85;p18"/>
          <p:cNvSpPr txBox="1">
            <a:spLocks noGrp="1"/>
          </p:cNvSpPr>
          <p:nvPr>
            <p:ph type="body" idx="1"/>
          </p:nvPr>
        </p:nvSpPr>
        <p:spPr>
          <a:xfrm>
            <a:off x="379794" y="1727100"/>
            <a:ext cx="8520600" cy="34164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All the patient records are to be uploaded to the system by a trained qualified person and reduce the chances of redundancy </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System management to ensure the use of current technology that is theft free and user friendly. </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Identify form of feedback from the patients and work on them to improve service provided </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Creating awareness on the benefits of using the programs and costs of establishing working system be supplemented by the government </a:t>
            </a:r>
          </a:p>
          <a:p>
            <a:pPr marL="0" lvl="0" indent="0" algn="l" rtl="0">
              <a:spcBef>
                <a:spcPts val="0"/>
              </a:spcBef>
              <a:spcAft>
                <a:spcPts val="1600"/>
              </a:spcAft>
              <a:buNone/>
            </a:pPr>
            <a:endParaRPr lang="en-US" sz="1200" dirty="0" smtClean="0">
              <a:latin typeface="Times New Roman" pitchFamily="18" charset="0"/>
              <a:cs typeface="Times New Roman" pitchFamily="18" charset="0"/>
            </a:endParaRPr>
          </a:p>
          <a:p>
            <a:pPr marL="0" lvl="0" indent="0" algn="l" rtl="0">
              <a:spcBef>
                <a:spcPts val="0"/>
              </a:spcBef>
              <a:spcAft>
                <a:spcPts val="1600"/>
              </a:spcAft>
              <a:buNone/>
            </a:pPr>
            <a:endParaRPr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486798" y="911750"/>
            <a:ext cx="8657202" cy="572700"/>
          </a:xfrm>
          <a:prstGeom prst="rect">
            <a:avLst/>
          </a:prstGeom>
        </p:spPr>
        <p:txBody>
          <a:bodyPr spcFirstLastPara="1" wrap="square" lIns="91425" tIns="91425" rIns="91425" bIns="91425" anchor="t" anchorCtr="0">
            <a:noAutofit/>
          </a:bodyPr>
          <a:lstStyle/>
          <a:p>
            <a:pPr lvl="0">
              <a:spcAft>
                <a:spcPts val="1600"/>
              </a:spcAft>
            </a:pPr>
            <a:r>
              <a:rPr lang="en" sz="2000" dirty="0"/>
              <a:t>Planning </a:t>
            </a:r>
            <a:r>
              <a:rPr lang="en" sz="2000" dirty="0" smtClean="0"/>
              <a:t>-</a:t>
            </a:r>
            <a:r>
              <a:rPr lang="en-US" sz="2000" dirty="0"/>
              <a:t>Poor typing skills leading to inaccurate data </a:t>
            </a:r>
          </a:p>
        </p:txBody>
      </p:sp>
      <p:sp>
        <p:nvSpPr>
          <p:cNvPr id="91" name="Google Shape;91;p19"/>
          <p:cNvSpPr txBox="1">
            <a:spLocks noGrp="1"/>
          </p:cNvSpPr>
          <p:nvPr>
            <p:ph type="body" idx="1"/>
          </p:nvPr>
        </p:nvSpPr>
        <p:spPr>
          <a:xfrm>
            <a:off x="759375" y="1707609"/>
            <a:ext cx="7727400" cy="2464341"/>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Data input strictly designed to meet the patient needs and health care workers level of understanding </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The language in the programs to meet the user understanding and ability to interpret the information </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Providing education and training on the computer use and the process involved in imputing data into the system to ensure accurate information is used in the system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5879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Implementation</a:t>
            </a:r>
            <a:endParaRPr sz="2000" dirty="0"/>
          </a:p>
        </p:txBody>
      </p:sp>
      <p:sp>
        <p:nvSpPr>
          <p:cNvPr id="97" name="Google Shape;97;p20"/>
          <p:cNvSpPr txBox="1">
            <a:spLocks noGrp="1"/>
          </p:cNvSpPr>
          <p:nvPr>
            <p:ph type="body" idx="1"/>
          </p:nvPr>
        </p:nvSpPr>
        <p:spPr>
          <a:xfrm>
            <a:off x="1066800" y="1009650"/>
            <a:ext cx="7019926" cy="36195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 typeface="Arial" pitchFamily="34" charset="0"/>
              <a:buChar char="•"/>
            </a:pPr>
            <a:r>
              <a:rPr lang="en-US" sz="1200" dirty="0" smtClean="0">
                <a:latin typeface="Times New Roman" pitchFamily="18" charset="0"/>
                <a:cs typeface="Times New Roman" pitchFamily="18" charset="0"/>
              </a:rPr>
              <a:t>Establishing training schools and seminars for health workers involved in record keeping to boost their skills in data entry, management and retrieval.</a:t>
            </a:r>
          </a:p>
          <a:p>
            <a:pPr marL="285750" lvl="0" indent="-285750" algn="l" rtl="0">
              <a:spcBef>
                <a:spcPts val="0"/>
              </a:spcBef>
              <a:spcAft>
                <a:spcPts val="1600"/>
              </a:spcAft>
              <a:buFont typeface="Arial" pitchFamily="34" charset="0"/>
              <a:buChar char="•"/>
            </a:pPr>
            <a:r>
              <a:rPr lang="en-US" sz="1200" dirty="0" smtClean="0">
                <a:latin typeface="Times New Roman" pitchFamily="18" charset="0"/>
                <a:cs typeface="Times New Roman" pitchFamily="18" charset="0"/>
              </a:rPr>
              <a:t>Ensure the feature and software used in the data entry and storage are user friendly and can easily be manipulated to meet the patient needs </a:t>
            </a:r>
          </a:p>
          <a:p>
            <a:pPr marL="285750" lvl="0" indent="-285750" algn="l" rtl="0">
              <a:spcBef>
                <a:spcPts val="0"/>
              </a:spcBef>
              <a:spcAft>
                <a:spcPts val="1600"/>
              </a:spcAft>
              <a:buFont typeface="Arial" pitchFamily="34" charset="0"/>
              <a:buChar char="•"/>
            </a:pPr>
            <a:r>
              <a:rPr lang="en-US" sz="1200" dirty="0" smtClean="0">
                <a:latin typeface="Times New Roman" pitchFamily="18" charset="0"/>
                <a:cs typeface="Times New Roman" pitchFamily="18" charset="0"/>
              </a:rPr>
              <a:t>Only authorized personnel are to enter, retriever and alter the patient data</a:t>
            </a:r>
          </a:p>
          <a:p>
            <a:pPr marL="285750" lvl="0" indent="-285750" algn="l" rtl="0">
              <a:spcBef>
                <a:spcPts val="0"/>
              </a:spcBef>
              <a:spcAft>
                <a:spcPts val="1600"/>
              </a:spcAft>
              <a:buFont typeface="Arial" pitchFamily="34" charset="0"/>
              <a:buChar char="•"/>
            </a:pPr>
            <a:r>
              <a:rPr lang="en-US" sz="1200" dirty="0" smtClean="0">
                <a:latin typeface="Times New Roman" pitchFamily="18" charset="0"/>
                <a:cs typeface="Times New Roman" pitchFamily="18" charset="0"/>
              </a:rPr>
              <a:t>Encourage maximum honest from the patient on their information to reduce double records and false records within the system </a:t>
            </a:r>
          </a:p>
          <a:p>
            <a:pPr marL="285750" lvl="0" indent="-285750" algn="l" rtl="0">
              <a:spcBef>
                <a:spcPts val="0"/>
              </a:spcBef>
              <a:spcAft>
                <a:spcPts val="1600"/>
              </a:spcAft>
              <a:buFont typeface="Arial" pitchFamily="34" charset="0"/>
              <a:buChar char="•"/>
            </a:pPr>
            <a:r>
              <a:rPr lang="en-US" sz="1200" dirty="0" smtClean="0">
                <a:latin typeface="Times New Roman" pitchFamily="18" charset="0"/>
                <a:cs typeface="Times New Roman" pitchFamily="18" charset="0"/>
              </a:rPr>
              <a:t>Establish a unique code of identifying each patient as they may have similar names causing confusion and false records impairing treatment process  </a:t>
            </a:r>
          </a:p>
          <a:p>
            <a:pPr marL="0" lvl="0" indent="0" algn="l" rtl="0">
              <a:spcBef>
                <a:spcPts val="0"/>
              </a:spcBef>
              <a:spcAft>
                <a:spcPts val="1600"/>
              </a:spcAft>
              <a:buNone/>
            </a:pPr>
            <a:endParaRP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88620" y="479558"/>
            <a:ext cx="8303824" cy="829298"/>
          </a:xfrm>
          <a:prstGeom prst="rect">
            <a:avLst/>
          </a:prstGeom>
        </p:spPr>
        <p:txBody>
          <a:bodyPr spcFirstLastPara="1" wrap="square" lIns="91425" tIns="91425" rIns="91425" bIns="91425" anchor="t" anchorCtr="0">
            <a:noAutofit/>
          </a:bodyPr>
          <a:lstStyle/>
          <a:p>
            <a:pPr lvl="0">
              <a:spcAft>
                <a:spcPts val="1600"/>
              </a:spcAft>
            </a:pPr>
            <a:r>
              <a:rPr lang="en" sz="1600" dirty="0">
                <a:latin typeface="Times New Roman" pitchFamily="18" charset="0"/>
                <a:cs typeface="Times New Roman" pitchFamily="18" charset="0"/>
              </a:rPr>
              <a:t>Planning- </a:t>
            </a:r>
            <a:r>
              <a:rPr lang="en-US" sz="1600" dirty="0">
                <a:latin typeface="Times New Roman" pitchFamily="18" charset="0"/>
                <a:cs typeface="Times New Roman" pitchFamily="18" charset="0"/>
              </a:rPr>
              <a:t>Security concerns and absence of data security </a:t>
            </a:r>
          </a:p>
        </p:txBody>
      </p:sp>
      <p:sp>
        <p:nvSpPr>
          <p:cNvPr id="103" name="Google Shape;103;p21"/>
          <p:cNvSpPr txBox="1">
            <a:spLocks noGrp="1"/>
          </p:cNvSpPr>
          <p:nvPr>
            <p:ph type="body" idx="1"/>
          </p:nvPr>
        </p:nvSpPr>
        <p:spPr>
          <a:xfrm>
            <a:off x="781050" y="1634247"/>
            <a:ext cx="7296150" cy="2928228"/>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Patient information is often private and confidential and such records should strictly be kept in that format </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The process of ensuring security for the information starts with the provision of good system, knowledge and extra security check on the data </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The biggest threat is cyber security, ensure all the information are protected by the use of firewalls, passwords and computer systems kept free from malware. </a:t>
            </a:r>
          </a:p>
          <a:p>
            <a:pPr marL="285750" lvl="0" indent="-285750" algn="l" rtl="0">
              <a:spcBef>
                <a:spcPts val="0"/>
              </a:spcBef>
              <a:spcAft>
                <a:spcPts val="1600"/>
              </a:spcAft>
              <a:buFont typeface="Wingdings" panose="05000000000000000000" pitchFamily="2" charset="2"/>
              <a:buChar char="ü"/>
            </a:pPr>
            <a:r>
              <a:rPr lang="en-US" sz="1200" dirty="0" smtClean="0">
                <a:latin typeface="Times New Roman" pitchFamily="18" charset="0"/>
                <a:cs typeface="Times New Roman" pitchFamily="18" charset="0"/>
              </a:rPr>
              <a:t>Person access to patient data restricted to a few members with a clearance level or security code of access </a:t>
            </a:r>
          </a:p>
          <a:p>
            <a:pPr marL="0" lvl="0" indent="0" algn="l" rtl="0">
              <a:spcBef>
                <a:spcPts val="0"/>
              </a:spcBef>
              <a:spcAft>
                <a:spcPts val="1600"/>
              </a:spcAft>
              <a:buNone/>
            </a:pPr>
            <a:endParaRPr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1084</TotalTime>
  <Words>1755</Words>
  <Application>Microsoft Office PowerPoint</Application>
  <PresentationFormat>On-screen Show (16:9)</PresentationFormat>
  <Paragraphs>74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Couture</vt:lpstr>
      <vt:lpstr>Informatics Plan</vt:lpstr>
      <vt:lpstr>Assessment</vt:lpstr>
      <vt:lpstr>Cause and Effect Diagram</vt:lpstr>
      <vt:lpstr>Barriers Identified</vt:lpstr>
      <vt:lpstr>Planning- Poor design interface and absence of real time data  </vt:lpstr>
      <vt:lpstr>Implementation</vt:lpstr>
      <vt:lpstr>Planning -Poor typing skills leading to inaccurate data </vt:lpstr>
      <vt:lpstr>Implementation</vt:lpstr>
      <vt:lpstr>Planning- Security concerns and absence of data security </vt:lpstr>
      <vt:lpstr>Implementation</vt:lpstr>
      <vt:lpstr>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Informatics Plan</dc:title>
  <cp:lastModifiedBy>user 1</cp:lastModifiedBy>
  <cp:revision>36</cp:revision>
  <dcterms:modified xsi:type="dcterms:W3CDTF">2021-06-17T14:05:38Z</dcterms:modified>
</cp:coreProperties>
</file>